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0" roundtripDataSignature="AMtx7mhDDMl4HJ2/bfUwsk/msk6LME1j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b9dab73418_0_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b9dab73418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2b9dab73418_0_2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b9dab73418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b9dab734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2b9dab73418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b9dab73418_0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b9dab73418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2b9dab73418_0_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b9dab73418_0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b9dab7341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2b9dab73418_0_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b9dab73418_0_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b9dab7341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2b9dab73418_0_2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157d090798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g1157d09079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g1157d090798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f0fe0c3412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1f0fe0c341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1" name="Google Shape;101;g1f0fe0c3412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f0fe0c3412_0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g1f0fe0c341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8" name="Google Shape;108;g1f0fe0c3412_0_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f0fe0c3412_0_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1f0fe0c341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g1f0fe0c3412_0_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1" name="Google Shape;121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Google Shape;12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7" name="Google Shape;127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Google Shape;12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b98e634801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g2b98e63480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4" name="Google Shape;134;g2b98e634801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0" name="Google Shape;140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1" name="Google Shape;14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5779C7"/>
            </a:gs>
            <a:gs pos="100000">
              <a:srgbClr val="00276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aflynn@shrewsbury.k12.ma.u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mdeleon@shrewsbury.k12.ma.us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ctrTitle"/>
          </p:nvPr>
        </p:nvSpPr>
        <p:spPr>
          <a:xfrm>
            <a:off x="723900" y="1323109"/>
            <a:ext cx="76962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Palatino"/>
              <a:buNone/>
            </a:pPr>
            <a:r>
              <a:rPr b="1" i="1" lang="en-US">
                <a:solidFill>
                  <a:srgbClr val="FFCC00"/>
                </a:solidFill>
                <a:latin typeface="Palatino"/>
                <a:ea typeface="Palatino"/>
                <a:cs typeface="Palatino"/>
                <a:sym typeface="Palatino"/>
              </a:rPr>
              <a:t>Welcome to </a:t>
            </a:r>
            <a:br>
              <a:rPr b="1" i="1" lang="en-US">
                <a:solidFill>
                  <a:srgbClr val="FFCC00"/>
                </a:solidFill>
                <a:latin typeface="Palatino"/>
                <a:ea typeface="Palatino"/>
                <a:cs typeface="Palatino"/>
                <a:sym typeface="Palatino"/>
              </a:rPr>
            </a:br>
            <a:r>
              <a:rPr b="1" i="1" lang="en-US">
                <a:solidFill>
                  <a:srgbClr val="FFCC00"/>
                </a:solidFill>
                <a:latin typeface="Palatino"/>
                <a:ea typeface="Palatino"/>
                <a:cs typeface="Palatino"/>
                <a:sym typeface="Palatino"/>
              </a:rPr>
              <a:t>Shrewsbury High School 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b="1" lang="en-US">
                <a:latin typeface="Palatino"/>
                <a:ea typeface="Palatino"/>
                <a:cs typeface="Palatino"/>
                <a:sym typeface="Palatino"/>
              </a:rPr>
              <a:t>8th Grade Curriculum Night</a:t>
            </a:r>
            <a:endParaRPr b="1">
              <a:latin typeface="Palatino"/>
              <a:ea typeface="Palatino"/>
              <a:cs typeface="Palatino"/>
              <a:sym typeface="Palatin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b="1" lang="en-US">
                <a:latin typeface="Palatino"/>
                <a:ea typeface="Palatino"/>
                <a:cs typeface="Palatino"/>
                <a:sym typeface="Palatino"/>
              </a:rPr>
              <a:t>Incoming </a:t>
            </a:r>
            <a:r>
              <a:rPr b="1" i="1" lang="en-US">
                <a:latin typeface="Palatino"/>
                <a:ea typeface="Palatino"/>
                <a:cs typeface="Palatino"/>
                <a:sym typeface="Palatino"/>
              </a:rPr>
              <a:t>Class of 2028</a:t>
            </a:r>
            <a:endParaRPr b="1">
              <a:latin typeface="Palatino"/>
              <a:ea typeface="Palatino"/>
              <a:cs typeface="Palatino"/>
              <a:sym typeface="Palatino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b="1" lang="en-US">
                <a:latin typeface="Palatino"/>
                <a:ea typeface="Palatino"/>
                <a:cs typeface="Palatino"/>
                <a:sym typeface="Palatino"/>
              </a:rPr>
              <a:t>February 15, 2024</a:t>
            </a:r>
            <a:endParaRPr>
              <a:latin typeface="Palatino"/>
              <a:ea typeface="Palatino"/>
              <a:cs typeface="Palatino"/>
              <a:sym typeface="Palatin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b9dab73418_0_28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Specific Department and Course Information QR Codes</a:t>
            </a:r>
            <a:endParaRPr/>
          </a:p>
        </p:txBody>
      </p:sp>
      <p:sp>
        <p:nvSpPr>
          <p:cNvPr id="150" name="Google Shape;150;g2b9dab73418_0_2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b9dab73418_0_0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Visual Art, Performing Arts, &amp; Technology, Media and Business</a:t>
            </a:r>
            <a:endParaRPr/>
          </a:p>
        </p:txBody>
      </p:sp>
      <p:sp>
        <p:nvSpPr>
          <p:cNvPr id="157" name="Google Shape;157;g2b9dab73418_0_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8" name="Google Shape;158;g2b9dab73418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4775" y="3813175"/>
            <a:ext cx="1871843" cy="182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b9dab73418_0_7"/>
          <p:cNvSpPr txBox="1"/>
          <p:nvPr>
            <p:ph type="ctrTitle"/>
          </p:nvPr>
        </p:nvSpPr>
        <p:spPr>
          <a:xfrm>
            <a:off x="201150" y="2130425"/>
            <a:ext cx="8741700" cy="1470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World Language, Physical Education, Health, and Family Consumer Science</a:t>
            </a:r>
            <a:endParaRPr/>
          </a:p>
        </p:txBody>
      </p:sp>
      <p:sp>
        <p:nvSpPr>
          <p:cNvPr id="165" name="Google Shape;165;g2b9dab73418_0_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6" name="Google Shape;166;g2b9dab73418_0_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0675" y="3886200"/>
            <a:ext cx="1825625" cy="182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b9dab73418_0_14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English and Mathematics</a:t>
            </a:r>
            <a:endParaRPr/>
          </a:p>
        </p:txBody>
      </p:sp>
      <p:sp>
        <p:nvSpPr>
          <p:cNvPr id="173" name="Google Shape;173;g2b9dab73418_0_1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4" name="Google Shape;174;g2b9dab73418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4150" y="3849688"/>
            <a:ext cx="1815704" cy="1825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b9dab73418_0_20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Social Sciences </a:t>
            </a:r>
            <a:r>
              <a:rPr lang="en-US"/>
              <a:t>and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Science &amp; Engineering</a:t>
            </a:r>
            <a:endParaRPr/>
          </a:p>
        </p:txBody>
      </p:sp>
      <p:sp>
        <p:nvSpPr>
          <p:cNvPr id="181" name="Google Shape;181;g2b9dab73418_0_2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2" name="Google Shape;182;g2b9dab73418_0_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8588" y="3918575"/>
            <a:ext cx="2046825" cy="168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157d090798_0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FFCC00"/>
                </a:solidFill>
                <a:latin typeface="Palatino"/>
                <a:ea typeface="Palatino"/>
                <a:cs typeface="Palatino"/>
                <a:sym typeface="Palatino"/>
              </a:rPr>
              <a:t> Agenda</a:t>
            </a:r>
            <a:r>
              <a:rPr lang="en-US">
                <a:latin typeface="Palatino"/>
                <a:ea typeface="Palatino"/>
                <a:cs typeface="Palatino"/>
                <a:sym typeface="Palatino"/>
              </a:rPr>
              <a:t>	</a:t>
            </a:r>
            <a:endParaRPr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97" name="Google Shape;97;g1157d090798_0_0"/>
          <p:cNvSpPr txBox="1"/>
          <p:nvPr>
            <p:ph idx="1" type="body"/>
          </p:nvPr>
        </p:nvSpPr>
        <p:spPr>
          <a:xfrm>
            <a:off x="364325" y="15736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2845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ts val="3531"/>
              <a:buFont typeface="Palatino"/>
              <a:buAutoNum type="arabicPeriod"/>
            </a:pPr>
            <a:r>
              <a:rPr lang="en-US">
                <a:latin typeface="Palatino"/>
                <a:ea typeface="Palatino"/>
                <a:cs typeface="Palatino"/>
                <a:sym typeface="Palatino"/>
              </a:rPr>
              <a:t>Welcome </a:t>
            </a:r>
            <a:endParaRPr>
              <a:latin typeface="Palatino"/>
              <a:ea typeface="Palatino"/>
              <a:cs typeface="Palatino"/>
              <a:sym typeface="Palatino"/>
            </a:endParaRPr>
          </a:p>
          <a:p>
            <a:pPr indent="-452845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ts val="3531"/>
              <a:buFont typeface="Palatino"/>
              <a:buAutoNum type="arabicPeriod"/>
            </a:pPr>
            <a:r>
              <a:rPr lang="en-US">
                <a:latin typeface="Palatino"/>
                <a:ea typeface="Palatino"/>
                <a:cs typeface="Palatino"/>
                <a:sym typeface="Palatino"/>
              </a:rPr>
              <a:t>Introductions of Leadership Team</a:t>
            </a:r>
            <a:endParaRPr>
              <a:latin typeface="Palatino"/>
              <a:ea typeface="Palatino"/>
              <a:cs typeface="Palatino"/>
              <a:sym typeface="Palatino"/>
            </a:endParaRPr>
          </a:p>
          <a:p>
            <a:pPr indent="-452845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ts val="3531"/>
              <a:buFont typeface="Palatino"/>
              <a:buAutoNum type="arabicPeriod"/>
            </a:pPr>
            <a:r>
              <a:rPr lang="en-US">
                <a:latin typeface="Palatino"/>
                <a:ea typeface="Palatino"/>
                <a:cs typeface="Palatino"/>
                <a:sym typeface="Palatino"/>
              </a:rPr>
              <a:t>Purpose of the Event</a:t>
            </a:r>
            <a:endParaRPr>
              <a:latin typeface="Palatino"/>
              <a:ea typeface="Palatino"/>
              <a:cs typeface="Palatino"/>
              <a:sym typeface="Palatino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46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f0fe0c3412_0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FFCC00"/>
                </a:solidFill>
                <a:latin typeface="Palatino"/>
                <a:ea typeface="Palatino"/>
                <a:cs typeface="Palatino"/>
                <a:sym typeface="Palatino"/>
              </a:rPr>
              <a:t> Small Group Presentations</a:t>
            </a:r>
            <a:r>
              <a:rPr lang="en-US">
                <a:latin typeface="Palatino"/>
                <a:ea typeface="Palatino"/>
                <a:cs typeface="Palatino"/>
                <a:sym typeface="Palatino"/>
              </a:rPr>
              <a:t>	</a:t>
            </a:r>
            <a:endParaRPr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4" name="Google Shape;104;g1f0fe0c3412_0_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400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Font typeface="Palatino"/>
              <a:buAutoNum type="arabicPeriod"/>
            </a:pPr>
            <a:r>
              <a:rPr lang="en-US">
                <a:latin typeface="Palatino"/>
                <a:ea typeface="Palatino"/>
                <a:cs typeface="Palatino"/>
                <a:sym typeface="Palatino"/>
              </a:rPr>
              <a:t>Rotate to visits with directors in four 12-15 minute sessions to hear about programming by department.  Format allows you to ask questions and learn more, not be sitting in one spot for an hour, and have a movement break. </a:t>
            </a:r>
            <a:endParaRPr>
              <a:latin typeface="Palatino"/>
              <a:ea typeface="Palatino"/>
              <a:cs typeface="Palatino"/>
              <a:sym typeface="Palatino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46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f0fe0c3412_0_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FFCC00"/>
                </a:solidFill>
                <a:latin typeface="Palatino"/>
                <a:ea typeface="Palatino"/>
                <a:cs typeface="Palatino"/>
                <a:sym typeface="Palatino"/>
              </a:rPr>
              <a:t>Not attending Oak MS?</a:t>
            </a:r>
            <a:endParaRPr>
              <a:solidFill>
                <a:srgbClr val="FFCC00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11" name="Google Shape;111;g1f0fe0c3412_0_6"/>
          <p:cNvSpPr txBox="1"/>
          <p:nvPr>
            <p:ph idx="1" type="body"/>
          </p:nvPr>
        </p:nvSpPr>
        <p:spPr>
          <a:xfrm>
            <a:off x="390875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Palatino"/>
              <a:buAutoNum type="arabicPeriod"/>
            </a:pPr>
            <a:r>
              <a:rPr lang="en-US">
                <a:latin typeface="Palatino"/>
                <a:ea typeface="Palatino"/>
                <a:cs typeface="Palatino"/>
                <a:sym typeface="Palatino"/>
              </a:rPr>
              <a:t>Students from other schools than Oak Middle-leave info in the main office with Director of School Counseling, Angie Flynn or </a:t>
            </a:r>
            <a:r>
              <a:rPr lang="en-US" u="sng">
                <a:solidFill>
                  <a:schemeClr val="hlink"/>
                </a:solidFill>
                <a:latin typeface="Palatino"/>
                <a:ea typeface="Palatino"/>
                <a:cs typeface="Palatino"/>
                <a:sym typeface="Palatino"/>
                <a:hlinkClick r:id="rId3"/>
              </a:rPr>
              <a:t>aflynn@shrewsbury.k12.ma.us</a:t>
            </a:r>
            <a:r>
              <a:rPr lang="en-US">
                <a:latin typeface="Palatino"/>
                <a:ea typeface="Palatino"/>
                <a:cs typeface="Palatino"/>
                <a:sym typeface="Palatino"/>
              </a:rPr>
              <a:t> </a:t>
            </a:r>
            <a:endParaRPr>
              <a:latin typeface="Palatino"/>
              <a:ea typeface="Palatino"/>
              <a:cs typeface="Palatino"/>
              <a:sym typeface="Palati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f0fe0c3412_0_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FFCC00"/>
                </a:solidFill>
                <a:latin typeface="Palatino"/>
                <a:ea typeface="Palatino"/>
                <a:cs typeface="Palatino"/>
                <a:sym typeface="Palatino"/>
              </a:rPr>
              <a:t>Students on IEPs</a:t>
            </a:r>
            <a:endParaRPr>
              <a:solidFill>
                <a:srgbClr val="FFCC00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18" name="Google Shape;118;g1f0fe0c3412_0_1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Font typeface="Palatino"/>
              <a:buAutoNum type="arabicPeriod"/>
            </a:pPr>
            <a:r>
              <a:rPr lang="en-US">
                <a:latin typeface="Palatino"/>
                <a:ea typeface="Palatino"/>
                <a:cs typeface="Palatino"/>
                <a:sym typeface="Palatino"/>
              </a:rPr>
              <a:t>Check in with Director of Special Education,</a:t>
            </a:r>
            <a:r>
              <a:rPr lang="en-US">
                <a:latin typeface="Palatino"/>
                <a:ea typeface="Palatino"/>
                <a:cs typeface="Palatino"/>
                <a:sym typeface="Palatino"/>
              </a:rPr>
              <a:t> Meghan de Leon, </a:t>
            </a:r>
            <a:r>
              <a:rPr lang="en-US">
                <a:latin typeface="Palatino"/>
                <a:ea typeface="Palatino"/>
                <a:cs typeface="Palatino"/>
                <a:sym typeface="Palatino"/>
              </a:rPr>
              <a:t>in the main office, or </a:t>
            </a:r>
            <a:r>
              <a:rPr lang="en-US" u="sng">
                <a:solidFill>
                  <a:schemeClr val="hlink"/>
                </a:solidFill>
                <a:latin typeface="Palatino"/>
                <a:ea typeface="Palatino"/>
                <a:cs typeface="Palatino"/>
                <a:sym typeface="Palatino"/>
                <a:hlinkClick r:id="rId3"/>
              </a:rPr>
              <a:t>mdeleon@shrewsbury.k12.ma.us</a:t>
            </a:r>
            <a:endParaRPr>
              <a:latin typeface="Palatino"/>
              <a:ea typeface="Palatino"/>
              <a:cs typeface="Palatino"/>
              <a:sym typeface="Palati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alatino"/>
              <a:ea typeface="Palatino"/>
              <a:cs typeface="Palatino"/>
              <a:sym typeface="Palatin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"/>
          <p:cNvSpPr txBox="1"/>
          <p:nvPr>
            <p:ph idx="1" type="subTitle"/>
          </p:nvPr>
        </p:nvSpPr>
        <p:spPr>
          <a:xfrm>
            <a:off x="-184400" y="228600"/>
            <a:ext cx="9466500" cy="60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3200"/>
              <a:buNone/>
            </a:pPr>
            <a:r>
              <a:rPr b="1" i="1" lang="en-US" sz="4100" u="sng">
                <a:solidFill>
                  <a:srgbClr val="FFCC00"/>
                </a:solidFill>
                <a:latin typeface="Palatino"/>
                <a:ea typeface="Palatino"/>
                <a:cs typeface="Palatino"/>
                <a:sym typeface="Palatino"/>
              </a:rPr>
              <a:t>Graduation Requirements</a:t>
            </a:r>
            <a:endParaRPr sz="4100"/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t/>
            </a:r>
            <a:endParaRPr>
              <a:latin typeface="Palatino"/>
              <a:ea typeface="Palatino"/>
              <a:cs typeface="Palatino"/>
              <a:sym typeface="Palatino"/>
            </a:endParaRPr>
          </a:p>
          <a:p>
            <a:pPr indent="-514350" lvl="0" marL="914400" rtl="0" algn="l">
              <a:lnSpc>
                <a:spcPct val="200000"/>
              </a:lnSpc>
              <a:spcBef>
                <a:spcPts val="960"/>
              </a:spcBef>
              <a:spcAft>
                <a:spcPts val="0"/>
              </a:spcAft>
              <a:buSzPts val="4500"/>
              <a:buFont typeface="Palatino"/>
              <a:buAutoNum type="arabicPeriod"/>
            </a:pPr>
            <a:r>
              <a:rPr lang="en-US" sz="4500">
                <a:latin typeface="Palatino"/>
                <a:ea typeface="Palatino"/>
                <a:cs typeface="Palatino"/>
                <a:sym typeface="Palatino"/>
              </a:rPr>
              <a:t>MCAS: English, Math &amp; Science</a:t>
            </a:r>
            <a:endParaRPr sz="4500">
              <a:latin typeface="Palatino"/>
              <a:ea typeface="Palatino"/>
              <a:cs typeface="Palatino"/>
              <a:sym typeface="Palatino"/>
            </a:endParaRPr>
          </a:p>
          <a:p>
            <a:pPr indent="-514350" lvl="0" marL="91440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SzPts val="4500"/>
              <a:buFont typeface="Palatino"/>
              <a:buAutoNum type="arabicPeriod"/>
            </a:pPr>
            <a:r>
              <a:rPr lang="en-US" sz="4500">
                <a:latin typeface="Palatino"/>
                <a:ea typeface="Palatino"/>
                <a:cs typeface="Palatino"/>
                <a:sym typeface="Palatino"/>
              </a:rPr>
              <a:t>105 credits</a:t>
            </a:r>
            <a:endParaRPr sz="4500">
              <a:latin typeface="Palatino"/>
              <a:ea typeface="Palatino"/>
              <a:cs typeface="Palatino"/>
              <a:sym typeface="Palatino"/>
            </a:endParaRPr>
          </a:p>
          <a:p>
            <a:pPr indent="-514350" lvl="0" marL="9144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4500"/>
              <a:buFont typeface="Palatino"/>
              <a:buAutoNum type="arabicPeriod"/>
            </a:pPr>
            <a:r>
              <a:rPr lang="en-US" sz="4500">
                <a:latin typeface="Palatino"/>
                <a:ea typeface="Palatino"/>
                <a:cs typeface="Palatino"/>
                <a:sym typeface="Palatino"/>
              </a:rPr>
              <a:t>Attendance</a:t>
            </a:r>
            <a:endParaRPr sz="4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"/>
          <p:cNvSpPr txBox="1"/>
          <p:nvPr>
            <p:ph idx="1" type="subTitle"/>
          </p:nvPr>
        </p:nvSpPr>
        <p:spPr>
          <a:xfrm>
            <a:off x="609600" y="408708"/>
            <a:ext cx="8077200" cy="644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00000"/>
              <a:buNone/>
            </a:pPr>
            <a:r>
              <a:rPr b="1" i="1" lang="en-US" u="sng">
                <a:solidFill>
                  <a:srgbClr val="FFCC00"/>
                </a:solidFill>
                <a:latin typeface="Palatino"/>
                <a:ea typeface="Palatino"/>
                <a:cs typeface="Palatino"/>
                <a:sym typeface="Palatino"/>
              </a:rPr>
              <a:t>Typical Freshman Schedule: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b="1" i="1">
              <a:latin typeface="Palatino"/>
              <a:ea typeface="Palatino"/>
              <a:cs typeface="Palatino"/>
              <a:sym typeface="Palatino"/>
            </a:endParaRPr>
          </a:p>
          <a:p>
            <a:pPr indent="-418464" lvl="0" marL="457200" rtl="0" algn="l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SzPct val="115443"/>
              <a:buFont typeface="Palatino"/>
              <a:buChar char="●"/>
            </a:pPr>
            <a:r>
              <a:rPr b="1" lang="en-US" sz="2800">
                <a:latin typeface="Palatino"/>
                <a:ea typeface="Palatino"/>
                <a:cs typeface="Palatino"/>
                <a:sym typeface="Palatino"/>
              </a:rPr>
              <a:t>English 9 </a:t>
            </a:r>
            <a:r>
              <a:rPr b="1" lang="en-US" sz="1800">
                <a:latin typeface="Palatino"/>
                <a:ea typeface="Palatino"/>
                <a:cs typeface="Palatino"/>
                <a:sym typeface="Palatino"/>
              </a:rPr>
              <a:t>(Honors, A-Level</a:t>
            </a:r>
            <a:r>
              <a:rPr b="1" lang="en-US" sz="2800">
                <a:latin typeface="Palatino"/>
                <a:ea typeface="Palatino"/>
                <a:cs typeface="Palatino"/>
                <a:sym typeface="Palatino"/>
              </a:rPr>
              <a:t>)</a:t>
            </a:r>
            <a:endParaRPr/>
          </a:p>
          <a:p>
            <a:pPr indent="-418464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5443"/>
              <a:buFont typeface="Palatino"/>
              <a:buChar char="●"/>
            </a:pPr>
            <a:r>
              <a:rPr b="1" lang="en-US" sz="2800">
                <a:latin typeface="Palatino"/>
                <a:ea typeface="Palatino"/>
                <a:cs typeface="Palatino"/>
                <a:sym typeface="Palatino"/>
              </a:rPr>
              <a:t>Mathematics</a:t>
            </a:r>
            <a:r>
              <a:rPr b="1" lang="en-US">
                <a:latin typeface="Palatino"/>
                <a:ea typeface="Palatino"/>
                <a:cs typeface="Palatino"/>
                <a:sym typeface="Palatino"/>
              </a:rPr>
              <a:t>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b="1" lang="en-US" sz="1800">
                <a:latin typeface="Palatino"/>
                <a:ea typeface="Palatino"/>
                <a:cs typeface="Palatino"/>
                <a:sym typeface="Palatino"/>
              </a:rPr>
              <a:t>		Algebra &amp; Geometry I (A-Level)  		</a:t>
            </a:r>
            <a:endParaRPr/>
          </a:p>
          <a:p>
            <a:pPr indent="457200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ct val="192192"/>
              <a:buNone/>
            </a:pPr>
            <a:r>
              <a:rPr b="1" lang="en-US" sz="1800">
                <a:latin typeface="Palatino"/>
                <a:ea typeface="Palatino"/>
                <a:cs typeface="Palatino"/>
                <a:sym typeface="Palatino"/>
              </a:rPr>
              <a:t>Algebra &amp; Geometry II (Honors, Research Methods or A-Level)</a:t>
            </a:r>
            <a:endParaRPr b="1" sz="1800">
              <a:latin typeface="Palatino"/>
              <a:ea typeface="Palatino"/>
              <a:cs typeface="Palatino"/>
              <a:sym typeface="Palatino"/>
            </a:endParaRPr>
          </a:p>
          <a:p>
            <a:pPr indent="-416560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ct val="114285"/>
              <a:buFont typeface="Palatino"/>
              <a:buChar char="●"/>
            </a:pPr>
            <a:r>
              <a:rPr b="1" lang="en-US" sz="2800">
                <a:latin typeface="Palatino"/>
                <a:ea typeface="Palatino"/>
                <a:cs typeface="Palatino"/>
                <a:sym typeface="Palatino"/>
              </a:rPr>
              <a:t>Science</a:t>
            </a:r>
            <a:r>
              <a:rPr b="1" lang="en-US">
                <a:latin typeface="Palatino"/>
                <a:ea typeface="Palatino"/>
                <a:cs typeface="Palatino"/>
                <a:sym typeface="Palatino"/>
              </a:rPr>
              <a:t> 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b="1" lang="en-US" sz="1800">
                <a:latin typeface="Palatino"/>
                <a:ea typeface="Palatino"/>
                <a:cs typeface="Palatino"/>
                <a:sym typeface="Palatino"/>
              </a:rPr>
              <a:t>		Introductory Physics (Honors, A-Level)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b="1" lang="en-US" sz="1800">
                <a:latin typeface="Palatino"/>
                <a:ea typeface="Palatino"/>
                <a:cs typeface="Palatino"/>
                <a:sym typeface="Palatino"/>
              </a:rPr>
              <a:t>		Biology (Honors, Research Methods)	</a:t>
            </a:r>
            <a:endParaRPr b="1">
              <a:latin typeface="Palatino"/>
              <a:ea typeface="Palatino"/>
              <a:cs typeface="Palatino"/>
              <a:sym typeface="Palatino"/>
            </a:endParaRPr>
          </a:p>
          <a:p>
            <a:pPr indent="-41656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4285"/>
              <a:buFont typeface="Palatino"/>
              <a:buChar char="●"/>
            </a:pPr>
            <a:r>
              <a:rPr b="1" lang="en-US" sz="2800">
                <a:latin typeface="Palatino"/>
                <a:ea typeface="Palatino"/>
                <a:cs typeface="Palatino"/>
                <a:sym typeface="Palatino"/>
              </a:rPr>
              <a:t>World Civilizations </a:t>
            </a:r>
            <a:r>
              <a:rPr b="1" lang="en-US" sz="1800">
                <a:latin typeface="Palatino"/>
                <a:ea typeface="Palatino"/>
                <a:cs typeface="Palatino"/>
                <a:sym typeface="Palatino"/>
              </a:rPr>
              <a:t>(A-Level)</a:t>
            </a:r>
            <a:endParaRPr/>
          </a:p>
          <a:p>
            <a:pPr indent="-41656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4285"/>
              <a:buFont typeface="Palatino"/>
              <a:buChar char="●"/>
            </a:pPr>
            <a:r>
              <a:rPr b="1" lang="en-US" sz="2800">
                <a:latin typeface="Palatino"/>
                <a:ea typeface="Palatino"/>
                <a:cs typeface="Palatino"/>
                <a:sym typeface="Palatino"/>
              </a:rPr>
              <a:t>World </a:t>
            </a:r>
            <a:r>
              <a:rPr b="1" lang="en-US" sz="2800">
                <a:latin typeface="Palatino"/>
                <a:ea typeface="Palatino"/>
                <a:cs typeface="Palatino"/>
                <a:sym typeface="Palatino"/>
              </a:rPr>
              <a:t>Language </a:t>
            </a:r>
            <a:endParaRPr b="1" sz="1800">
              <a:latin typeface="Palatino"/>
              <a:ea typeface="Palatino"/>
              <a:cs typeface="Palatino"/>
              <a:sym typeface="Palatino"/>
            </a:endParaRPr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b="1" lang="en-US" sz="1800">
                <a:latin typeface="Palatino"/>
                <a:ea typeface="Palatino"/>
                <a:cs typeface="Palatino"/>
                <a:sym typeface="Palatino"/>
              </a:rPr>
              <a:t>		French, Mandarin, Spanish, Latin, Heritage Portuguese, Heritage </a:t>
            </a:r>
            <a:endParaRPr b="1" sz="1800">
              <a:latin typeface="Palatino"/>
              <a:ea typeface="Palatino"/>
              <a:cs typeface="Palatino"/>
              <a:sym typeface="Palatino"/>
            </a:endParaRPr>
          </a:p>
          <a:p>
            <a:pPr indent="457200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b="1" lang="en-US" sz="1800">
                <a:latin typeface="Palatino"/>
                <a:ea typeface="Palatino"/>
                <a:cs typeface="Palatino"/>
                <a:sym typeface="Palatino"/>
              </a:rPr>
              <a:t>Spanish, or Linguistics</a:t>
            </a:r>
            <a:endParaRPr b="1" sz="2800">
              <a:latin typeface="Palatino"/>
              <a:ea typeface="Palatino"/>
              <a:cs typeface="Palatino"/>
              <a:sym typeface="Palatino"/>
            </a:endParaRPr>
          </a:p>
          <a:p>
            <a:pPr indent="-475614" lvl="0" marL="51435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ct val="115443"/>
              <a:buFont typeface="Palatino"/>
              <a:buChar char="●"/>
            </a:pPr>
            <a:r>
              <a:rPr b="1" lang="en-US" sz="2800">
                <a:latin typeface="Palatino"/>
                <a:ea typeface="Palatino"/>
                <a:cs typeface="Palatino"/>
                <a:sym typeface="Palatino"/>
              </a:rPr>
              <a:t>Physical Education</a:t>
            </a:r>
            <a:endParaRPr b="1" sz="2800">
              <a:latin typeface="Palatino"/>
              <a:ea typeface="Palatino"/>
              <a:cs typeface="Palatino"/>
              <a:sym typeface="Palatino"/>
            </a:endParaRPr>
          </a:p>
          <a:p>
            <a:pPr indent="-406716" lvl="0" marL="457200" rtl="0" algn="l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SzPct val="108300"/>
              <a:buFont typeface="Palatino"/>
              <a:buChar char="●"/>
            </a:pPr>
            <a:r>
              <a:rPr b="1" lang="en-US" sz="2800">
                <a:latin typeface="Palatino"/>
                <a:ea typeface="Palatino"/>
                <a:cs typeface="Palatino"/>
                <a:sym typeface="Palatino"/>
              </a:rPr>
              <a:t> Health</a:t>
            </a:r>
            <a:endParaRPr b="1" sz="2800">
              <a:latin typeface="Palatino"/>
              <a:ea typeface="Palatino"/>
              <a:cs typeface="Palatino"/>
              <a:sym typeface="Palatino"/>
            </a:endParaRPr>
          </a:p>
          <a:p>
            <a:pPr indent="0" lvl="0" marL="0" rtl="0" algn="l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058"/>
              <a:buNone/>
            </a:pPr>
            <a:r>
              <a:rPr lang="en-US" sz="3216">
                <a:latin typeface="Palatino"/>
                <a:ea typeface="Palatino"/>
                <a:cs typeface="Palatino"/>
                <a:sym typeface="Palatino"/>
              </a:rPr>
              <a:t>•</a:t>
            </a:r>
            <a:r>
              <a:rPr b="1" lang="en-US" sz="2800">
                <a:latin typeface="Palatino"/>
                <a:ea typeface="Palatino"/>
                <a:cs typeface="Palatino"/>
                <a:sym typeface="Palatino"/>
              </a:rPr>
              <a:t>	 Elective (Visual or Performing Arts or Pathway)</a:t>
            </a:r>
            <a:endParaRPr sz="2800">
              <a:latin typeface="Palatino"/>
              <a:ea typeface="Palatino"/>
              <a:cs typeface="Palatino"/>
              <a:sym typeface="Palatin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b98e634801_0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1" lang="en-US">
                <a:solidFill>
                  <a:srgbClr val="FFCC00"/>
                </a:solidFill>
                <a:latin typeface="Palatino"/>
                <a:ea typeface="Palatino"/>
                <a:cs typeface="Palatino"/>
                <a:sym typeface="Palatino"/>
              </a:rPr>
              <a:t>Innovation Career Pathways</a:t>
            </a:r>
            <a:endParaRPr b="1" i="1">
              <a:solidFill>
                <a:srgbClr val="FFCC00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37" name="Google Shape;137;g2b98e634801_0_0"/>
          <p:cNvSpPr txBox="1"/>
          <p:nvPr>
            <p:ph idx="1" type="body"/>
          </p:nvPr>
        </p:nvSpPr>
        <p:spPr>
          <a:xfrm>
            <a:off x="536800" y="16134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683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00"/>
              <a:buFont typeface="Palatino"/>
              <a:buChar char="•"/>
            </a:pPr>
            <a:r>
              <a:rPr lang="en-US">
                <a:latin typeface="Palatino"/>
                <a:ea typeface="Palatino"/>
                <a:cs typeface="Palatino"/>
                <a:sym typeface="Palatino"/>
              </a:rPr>
              <a:t>Business</a:t>
            </a:r>
            <a:endParaRPr>
              <a:latin typeface="Palatino"/>
              <a:ea typeface="Palatino"/>
              <a:cs typeface="Palatino"/>
              <a:sym typeface="Palatino"/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Palatino"/>
              <a:buChar char="•"/>
            </a:pPr>
            <a:r>
              <a:rPr lang="en-US">
                <a:latin typeface="Palatino"/>
                <a:ea typeface="Palatino"/>
                <a:cs typeface="Palatino"/>
                <a:sym typeface="Palatino"/>
              </a:rPr>
              <a:t>Childcare &amp; Child Development</a:t>
            </a:r>
            <a:endParaRPr>
              <a:latin typeface="Palatino"/>
              <a:ea typeface="Palatino"/>
              <a:cs typeface="Palatino"/>
              <a:sym typeface="Palatino"/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Palatino"/>
              <a:buChar char="•"/>
            </a:pPr>
            <a:r>
              <a:rPr lang="en-US">
                <a:latin typeface="Palatino"/>
                <a:ea typeface="Palatino"/>
                <a:cs typeface="Palatino"/>
                <a:sym typeface="Palatino"/>
              </a:rPr>
              <a:t>Computer Science</a:t>
            </a:r>
            <a:endParaRPr>
              <a:latin typeface="Palatino"/>
              <a:ea typeface="Palatino"/>
              <a:cs typeface="Palatino"/>
              <a:sym typeface="Palatino"/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Palatino"/>
              <a:buChar char="•"/>
            </a:pPr>
            <a:r>
              <a:rPr lang="en-US">
                <a:latin typeface="Palatino"/>
                <a:ea typeface="Palatino"/>
                <a:cs typeface="Palatino"/>
                <a:sym typeface="Palatino"/>
              </a:rPr>
              <a:t>TV Production &amp; Film</a:t>
            </a:r>
            <a:endParaRPr>
              <a:latin typeface="Palatino"/>
              <a:ea typeface="Palatino"/>
              <a:cs typeface="Palatino"/>
              <a:sym typeface="Palatino"/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Palatino"/>
              <a:buChar char="•"/>
            </a:pPr>
            <a:r>
              <a:rPr lang="en-US">
                <a:latin typeface="Palatino"/>
                <a:ea typeface="Palatino"/>
                <a:cs typeface="Palatino"/>
                <a:sym typeface="Palatino"/>
              </a:rPr>
              <a:t>Engineering: Manufacturing</a:t>
            </a:r>
            <a:endParaRPr>
              <a:latin typeface="Palatino"/>
              <a:ea typeface="Palatino"/>
              <a:cs typeface="Palatino"/>
              <a:sym typeface="Palatino"/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Palatino"/>
              <a:buChar char="•"/>
            </a:pPr>
            <a:r>
              <a:rPr lang="en-US">
                <a:latin typeface="Palatino"/>
                <a:ea typeface="Palatino"/>
                <a:cs typeface="Palatino"/>
                <a:sym typeface="Palatino"/>
              </a:rPr>
              <a:t>Life Sciences: Biomedical</a:t>
            </a:r>
            <a:endParaRPr>
              <a:latin typeface="Palatino"/>
              <a:ea typeface="Palatino"/>
              <a:cs typeface="Palatino"/>
              <a:sym typeface="Palatino"/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Palatino"/>
              <a:buChar char="•"/>
            </a:pPr>
            <a:r>
              <a:rPr lang="en-US">
                <a:latin typeface="Palatino"/>
                <a:ea typeface="Palatino"/>
                <a:cs typeface="Palatino"/>
                <a:sym typeface="Palatino"/>
              </a:rPr>
              <a:t>Industry Internship</a:t>
            </a:r>
            <a:endParaRPr>
              <a:latin typeface="Palatino"/>
              <a:ea typeface="Palatino"/>
              <a:cs typeface="Palatino"/>
              <a:sym typeface="Palatin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"/>
          <p:cNvSpPr txBox="1"/>
          <p:nvPr>
            <p:ph idx="1" type="subTitle"/>
          </p:nvPr>
        </p:nvSpPr>
        <p:spPr>
          <a:xfrm>
            <a:off x="128713" y="803564"/>
            <a:ext cx="8392101" cy="50638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3200"/>
              <a:buNone/>
            </a:pPr>
            <a:r>
              <a:rPr b="1" i="1" lang="en-US" u="sng">
                <a:solidFill>
                  <a:srgbClr val="FFCC00"/>
                </a:solidFill>
                <a:latin typeface="Palatino"/>
                <a:ea typeface="Palatino"/>
                <a:cs typeface="Palatino"/>
                <a:sym typeface="Palatino"/>
              </a:rPr>
              <a:t>Designing an appropriate program:</a:t>
            </a:r>
            <a:endParaRPr b="1" i="1" sz="1000">
              <a:latin typeface="Palatino"/>
              <a:ea typeface="Palatino"/>
              <a:cs typeface="Palatino"/>
              <a:sym typeface="Palatino"/>
            </a:endParaRPr>
          </a:p>
          <a:p>
            <a:pPr indent="0" lvl="0" marL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b="1" lang="en-US" sz="4400">
                <a:latin typeface="Palatino"/>
                <a:ea typeface="Palatino"/>
                <a:cs typeface="Palatino"/>
                <a:sym typeface="Palatino"/>
              </a:rPr>
              <a:t>	</a:t>
            </a:r>
            <a:r>
              <a:rPr b="1" lang="en-US">
                <a:latin typeface="Palatino"/>
                <a:ea typeface="Palatino"/>
                <a:cs typeface="Palatino"/>
                <a:sym typeface="Palatino"/>
              </a:rPr>
              <a:t>•  </a:t>
            </a:r>
            <a:r>
              <a:rPr b="1" lang="en-US" sz="2800">
                <a:latin typeface="Palatino"/>
                <a:ea typeface="Palatino"/>
                <a:cs typeface="Palatino"/>
                <a:sym typeface="Palatino"/>
              </a:rPr>
              <a:t>Review the 2024-25 Program of Studies</a:t>
            </a:r>
            <a:endParaRPr>
              <a:latin typeface="Palatino"/>
              <a:ea typeface="Palatino"/>
              <a:cs typeface="Palatino"/>
              <a:sym typeface="Palatino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b="1" lang="en-US" sz="2800">
                <a:latin typeface="Palatino"/>
                <a:ea typeface="Palatino"/>
                <a:cs typeface="Palatino"/>
                <a:sym typeface="Palatino"/>
              </a:rPr>
              <a:t>	</a:t>
            </a:r>
            <a:r>
              <a:rPr b="1" lang="en-US">
                <a:latin typeface="Palatino"/>
                <a:ea typeface="Palatino"/>
                <a:cs typeface="Palatino"/>
                <a:sym typeface="Palatino"/>
              </a:rPr>
              <a:t>•  </a:t>
            </a:r>
            <a:r>
              <a:rPr b="1" lang="en-US" sz="2800">
                <a:latin typeface="Palatino"/>
                <a:ea typeface="Palatino"/>
                <a:cs typeface="Palatino"/>
                <a:sym typeface="Palatino"/>
              </a:rPr>
              <a:t>Discuss course offerings/opportunities</a:t>
            </a:r>
            <a:endParaRPr>
              <a:latin typeface="Palatino"/>
              <a:ea typeface="Palatino"/>
              <a:cs typeface="Palatino"/>
              <a:sym typeface="Palatino"/>
            </a:endParaRPr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b="1" lang="en-US" sz="2800">
                <a:latin typeface="Palatino"/>
                <a:ea typeface="Palatino"/>
                <a:cs typeface="Palatino"/>
                <a:sym typeface="Palatino"/>
              </a:rPr>
              <a:t>		 and ask questions</a:t>
            </a:r>
            <a:endParaRPr>
              <a:latin typeface="Palatino"/>
              <a:ea typeface="Palatino"/>
              <a:cs typeface="Palatino"/>
              <a:sym typeface="Palatino"/>
            </a:endParaRPr>
          </a:p>
          <a:p>
            <a:pPr indent="0" lvl="0" marL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b="1" lang="en-US" sz="4400">
                <a:latin typeface="Palatino"/>
                <a:ea typeface="Palatino"/>
                <a:cs typeface="Palatino"/>
                <a:sym typeface="Palatino"/>
              </a:rPr>
              <a:t>	</a:t>
            </a:r>
            <a:r>
              <a:rPr b="1" lang="en-US">
                <a:latin typeface="Palatino"/>
                <a:ea typeface="Palatino"/>
                <a:cs typeface="Palatino"/>
                <a:sym typeface="Palatino"/>
              </a:rPr>
              <a:t>•  </a:t>
            </a:r>
            <a:r>
              <a:rPr b="1" lang="en-US" sz="2800">
                <a:latin typeface="Palatino"/>
                <a:ea typeface="Palatino"/>
                <a:cs typeface="Palatino"/>
                <a:sym typeface="Palatino"/>
              </a:rPr>
              <a:t>Plan for</a:t>
            </a:r>
            <a:r>
              <a:rPr b="1" lang="en-US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b="1" lang="en-US" sz="2800">
                <a:latin typeface="Palatino"/>
                <a:ea typeface="Palatino"/>
                <a:cs typeface="Palatino"/>
                <a:sym typeface="Palatino"/>
              </a:rPr>
              <a:t>next year and beyond</a:t>
            </a:r>
            <a:endParaRPr>
              <a:latin typeface="Palatino"/>
              <a:ea typeface="Palatino"/>
              <a:cs typeface="Palatino"/>
              <a:sym typeface="Palatino"/>
            </a:endParaRPr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b="1" lang="en-US" sz="2800">
                <a:latin typeface="Palatino"/>
                <a:ea typeface="Palatino"/>
                <a:cs typeface="Palatino"/>
                <a:sym typeface="Palatino"/>
              </a:rPr>
              <a:t>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en-US" sz="4400">
                <a:latin typeface="Palatino"/>
                <a:ea typeface="Palatino"/>
                <a:cs typeface="Palatino"/>
                <a:sym typeface="Palatino"/>
              </a:rPr>
              <a:t>	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2017-02-28T23:07:38Z</dcterms:created>
  <dc:creator>Todd Bazydlo</dc:creator>
</cp:coreProperties>
</file>